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4630400" cy="8229600"/>
  <p:notesSz cx="8229600" cy="14630400"/>
  <p:embeddedFontLst>
    <p:embeddedFont>
      <p:font typeface="Bahnschrift Light" panose="020B0502040204020203" pitchFamily="34" charset="0"/>
      <p:regular r:id="rId24"/>
    </p:embeddedFont>
    <p:embeddedFont>
      <p:font typeface="Bahnschrift Light SemiCondensed" panose="020B0502040204020203" pitchFamily="34" charset="0"/>
      <p:regular r:id="rId25"/>
    </p:embeddedFont>
    <p:embeddedFont>
      <p:font typeface="Bahnschrift SemiBold" panose="020B0502040204020203" pitchFamily="34" charset="0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Raleway Medium" panose="020B0604020202020204" charset="-18"/>
      <p:regular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9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588953554718706E-2"/>
          <c:y val="0.12852230739142764"/>
          <c:w val="0.89585549088972571"/>
          <c:h val="0.710756553501474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H. Ádám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Munka1!$A$2:$A$4</c:f>
              <c:strCache>
                <c:ptCount val="3"/>
                <c:pt idx="0">
                  <c:v>Fejlesztési folyamatok</c:v>
                </c:pt>
                <c:pt idx="1">
                  <c:v>Dokumentálás és tesztelés</c:v>
                </c:pt>
                <c:pt idx="2">
                  <c:v>Prezentáció</c:v>
                </c:pt>
              </c:strCache>
            </c:strRef>
          </c:cat>
          <c:val>
            <c:numRef>
              <c:f>Munka1!$B$2:$B$4</c:f>
              <c:numCache>
                <c:formatCode>0%</c:formatCode>
                <c:ptCount val="3"/>
                <c:pt idx="0">
                  <c:v>0.15</c:v>
                </c:pt>
                <c:pt idx="1">
                  <c:v>0.35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D5-40E8-9B6B-7566F890308E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D. Milán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Munka1!$A$2:$A$4</c:f>
              <c:strCache>
                <c:ptCount val="3"/>
                <c:pt idx="0">
                  <c:v>Fejlesztési folyamatok</c:v>
                </c:pt>
                <c:pt idx="1">
                  <c:v>Dokumentálás és tesztelés</c:v>
                </c:pt>
                <c:pt idx="2">
                  <c:v>Prezentáció</c:v>
                </c:pt>
              </c:strCache>
            </c:strRef>
          </c:cat>
          <c:val>
            <c:numRef>
              <c:f>Munka1!$C$2:$C$4</c:f>
              <c:numCache>
                <c:formatCode>0%</c:formatCode>
                <c:ptCount val="3"/>
                <c:pt idx="0">
                  <c:v>0.7</c:v>
                </c:pt>
                <c:pt idx="1">
                  <c:v>0.25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D5-40E8-9B6B-7566F890308E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B. Milán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Munka1!$A$2:$A$4</c:f>
              <c:strCache>
                <c:ptCount val="3"/>
                <c:pt idx="0">
                  <c:v>Fejlesztési folyamatok</c:v>
                </c:pt>
                <c:pt idx="1">
                  <c:v>Dokumentálás és tesztelés</c:v>
                </c:pt>
                <c:pt idx="2">
                  <c:v>Prezentáció</c:v>
                </c:pt>
              </c:strCache>
            </c:strRef>
          </c:cat>
          <c:val>
            <c:numRef>
              <c:f>Munka1!$D$2:$D$4</c:f>
              <c:numCache>
                <c:formatCode>0%</c:formatCode>
                <c:ptCount val="3"/>
                <c:pt idx="0">
                  <c:v>0.15</c:v>
                </c:pt>
                <c:pt idx="1">
                  <c:v>0.4</c:v>
                </c:pt>
                <c:pt idx="2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D5-40E8-9B6B-7566F890308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773157184"/>
        <c:axId val="1773163424"/>
      </c:barChart>
      <c:catAx>
        <c:axId val="1773157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773163424"/>
        <c:crosses val="autoZero"/>
        <c:auto val="1"/>
        <c:lblAlgn val="ctr"/>
        <c:lblOffset val="100"/>
        <c:noMultiLvlLbl val="0"/>
      </c:catAx>
      <c:valAx>
        <c:axId val="1773163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773157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4966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70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79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59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86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14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94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74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69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47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82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47810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49817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1063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619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161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3960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009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0282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582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3356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785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56424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1021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118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176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13693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8429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9227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1179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4195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0848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70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nodejs.org/en/about/branding" TargetMode="External"/><Relationship Id="rId4" Type="http://schemas.openxmlformats.org/officeDocument/2006/relationships/hyperlink" Target="https://en.wikipedia.org/wiki/Node.js#/media/File:Node.js_logo.svg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2663428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Silver Edzőterem</a:t>
            </a:r>
            <a:endParaRPr lang="en-US" sz="4400" dirty="0">
              <a:solidFill>
                <a:schemeClr val="bg1"/>
              </a:solidFill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81063" y="4439483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Bahnschrift Light SemiCondensed" panose="020B0502040204020203" pitchFamily="34" charset="0"/>
                <a:ea typeface="Raleway Medium" pitchFamily="34" charset="-122"/>
                <a:cs typeface="Raleway Medium" pitchFamily="34" charset="-120"/>
              </a:rPr>
              <a:t>Készítette: Dóczi Milán, Helembai Ádám, Bruder Milán</a:t>
            </a:r>
            <a:endParaRPr lang="en-US" sz="1950" dirty="0">
              <a:latin typeface="Bahnschrift Light SemiCondensed" panose="020B0502040204020203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409700" y="5125522"/>
            <a:ext cx="2376487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endParaRPr lang="en-US" sz="2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2481" y="979253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Bérlet Vásárlás Backend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Folyamat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89784" y="3177894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656046" y="317789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Hitelesítés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089784" y="3766251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1645382" y="371532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Bérlet ellenőrzés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89784" y="4337868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1656046" y="437344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Bérlet generálás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89784" y="5004470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656046" y="500447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Válasz kezelés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13" name="image25.png">
            <a:extLst>
              <a:ext uri="{FF2B5EF4-FFF2-40B4-BE49-F238E27FC236}">
                <a16:creationId xmlns:a16="http://schemas.microsoft.com/office/drawing/2014/main" id="{F72D10AC-D9DA-4860-8A36-9F1D67897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686565" y="1671862"/>
            <a:ext cx="7381874" cy="59482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6423" y="867172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Bérlet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vásárlás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frontend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oldalról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63468" y="3083460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140896" y="306532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Bérlet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típus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kiválasztása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63468" y="3704569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1242535" y="370953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Adatok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küldése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a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backendnek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63468" y="4297268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hu-HU" dirty="0"/>
          </a:p>
        </p:txBody>
      </p:sp>
      <p:sp>
        <p:nvSpPr>
          <p:cNvPr id="9" name="Text 6"/>
          <p:cNvSpPr/>
          <p:nvPr/>
        </p:nvSpPr>
        <p:spPr>
          <a:xfrm>
            <a:off x="1242534" y="430590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Sikeres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/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hibás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válasz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kezelése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6726" y="4889967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242535" y="490684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Értesítések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megjelenítése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pic>
        <p:nvPicPr>
          <p:cNvPr id="14" name="image7.png">
            <a:extLst>
              <a:ext uri="{FF2B5EF4-FFF2-40B4-BE49-F238E27FC236}">
                <a16:creationId xmlns:a16="http://schemas.microsoft.com/office/drawing/2014/main" id="{6AE51C0A-1256-4ACB-BEFA-D7F68BC1F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222438" y="2093884"/>
            <a:ext cx="7869215" cy="431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74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81060" y="674474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Admin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felület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66032" y="3189353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937455" y="318935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Felhasználók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megtekintése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66037" y="3938442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937456" y="393994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Bérletek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kezelése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6032" y="4648136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937456" y="4648136"/>
            <a:ext cx="5914174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QR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kód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a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felhasználók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bérlet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adataihoz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9EDF63B8-4323-4F4C-86FF-ECF3B03418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732" y="2353064"/>
            <a:ext cx="8255229" cy="39857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345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0773" y="1102478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hu-HU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Követelmények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950229" y="2176502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426818" y="2184256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Szükséges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eszközök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a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weboldal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eléréséhez</a:t>
            </a:r>
            <a:endParaRPr lang="hu-HU" sz="2200" dirty="0">
              <a:solidFill>
                <a:schemeClr val="bg1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995894" y="4683746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1562155" y="4683746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Kompatibilis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böngészők</a:t>
            </a:r>
            <a:endParaRPr lang="hu-HU" sz="2200" dirty="0">
              <a:solidFill>
                <a:schemeClr val="bg1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E3CA9A3-4A19-4CED-BFDE-7541E5001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005" y="1286933"/>
            <a:ext cx="6509552" cy="5336376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10700FD-AD5A-4873-993F-CEC729721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695628">
            <a:off x="12722114" y="3192134"/>
            <a:ext cx="2865497" cy="308856"/>
          </a:xfrm>
          <a:prstGeom prst="rect">
            <a:avLst/>
          </a:prstGeom>
        </p:spPr>
      </p:pic>
      <p:sp>
        <p:nvSpPr>
          <p:cNvPr id="13" name="Téglalap 12">
            <a:extLst>
              <a:ext uri="{FF2B5EF4-FFF2-40B4-BE49-F238E27FC236}">
                <a16:creationId xmlns:a16="http://schemas.microsoft.com/office/drawing/2014/main" id="{4C707C24-9C78-4AE1-BD7F-4A970F31FD3D}"/>
              </a:ext>
            </a:extLst>
          </p:cNvPr>
          <p:cNvSpPr/>
          <p:nvPr/>
        </p:nvSpPr>
        <p:spPr>
          <a:xfrm>
            <a:off x="1426818" y="2709171"/>
            <a:ext cx="2573140" cy="419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Asztali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számítógép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2BDBD342-6698-43BE-B7D0-41AA6EFF7C95}"/>
              </a:ext>
            </a:extLst>
          </p:cNvPr>
          <p:cNvSpPr/>
          <p:nvPr/>
        </p:nvSpPr>
        <p:spPr>
          <a:xfrm>
            <a:off x="1426818" y="3287909"/>
            <a:ext cx="169148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Okostelefon</a:t>
            </a:r>
            <a:endParaRPr lang="hu-HU" sz="2200" dirty="0">
              <a:solidFill>
                <a:schemeClr val="bg1"/>
              </a:solidFill>
            </a:endParaRP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9B5F1267-02CB-4DA7-90A4-D2C47619E95E}"/>
              </a:ext>
            </a:extLst>
          </p:cNvPr>
          <p:cNvSpPr/>
          <p:nvPr/>
        </p:nvSpPr>
        <p:spPr>
          <a:xfrm>
            <a:off x="1461389" y="3862543"/>
            <a:ext cx="949299" cy="419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Tablet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A0B909D2-CA4C-4D73-84B0-E6830C42A368}"/>
              </a:ext>
            </a:extLst>
          </p:cNvPr>
          <p:cNvSpPr/>
          <p:nvPr/>
        </p:nvSpPr>
        <p:spPr>
          <a:xfrm>
            <a:off x="1562155" y="5726833"/>
            <a:ext cx="9300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Brave</a:t>
            </a:r>
            <a:endParaRPr lang="hu-HU" sz="2200" dirty="0">
              <a:solidFill>
                <a:schemeClr val="bg1"/>
              </a:solidFill>
            </a:endParaRPr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55BEC287-1394-427C-978D-D1BE7D25459E}"/>
              </a:ext>
            </a:extLst>
          </p:cNvPr>
          <p:cNvSpPr/>
          <p:nvPr/>
        </p:nvSpPr>
        <p:spPr>
          <a:xfrm>
            <a:off x="1522320" y="5205383"/>
            <a:ext cx="2133918" cy="419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Google Chrome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69B570E3-42C7-48D8-BEF5-C05F87CA8C97}"/>
              </a:ext>
            </a:extLst>
          </p:cNvPr>
          <p:cNvSpPr/>
          <p:nvPr/>
        </p:nvSpPr>
        <p:spPr>
          <a:xfrm>
            <a:off x="1528039" y="6332948"/>
            <a:ext cx="2879314" cy="419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Safari(IOS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és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MacOS)</a:t>
            </a:r>
          </a:p>
        </p:txBody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98135FD1-43E9-4862-9735-50D7FE838D0D}"/>
              </a:ext>
            </a:extLst>
          </p:cNvPr>
          <p:cNvSpPr/>
          <p:nvPr/>
        </p:nvSpPr>
        <p:spPr>
          <a:xfrm>
            <a:off x="995894" y="5210503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21" name="Shape 3">
            <a:extLst>
              <a:ext uri="{FF2B5EF4-FFF2-40B4-BE49-F238E27FC236}">
                <a16:creationId xmlns:a16="http://schemas.microsoft.com/office/drawing/2014/main" id="{7AE38BB2-D5E4-467C-9D13-83782F94C9C4}"/>
              </a:ext>
            </a:extLst>
          </p:cNvPr>
          <p:cNvSpPr/>
          <p:nvPr/>
        </p:nvSpPr>
        <p:spPr>
          <a:xfrm>
            <a:off x="995894" y="5767434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22" name="Shape 3">
            <a:extLst>
              <a:ext uri="{FF2B5EF4-FFF2-40B4-BE49-F238E27FC236}">
                <a16:creationId xmlns:a16="http://schemas.microsoft.com/office/drawing/2014/main" id="{5F70C976-14C4-4860-9DD8-F8F72DF65A43}"/>
              </a:ext>
            </a:extLst>
          </p:cNvPr>
          <p:cNvSpPr/>
          <p:nvPr/>
        </p:nvSpPr>
        <p:spPr>
          <a:xfrm>
            <a:off x="995894" y="6365220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8F980734-F862-429E-A7A2-789DC88AB7DE}"/>
              </a:ext>
            </a:extLst>
          </p:cNvPr>
          <p:cNvSpPr/>
          <p:nvPr/>
        </p:nvSpPr>
        <p:spPr>
          <a:xfrm>
            <a:off x="950229" y="2766459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24" name="Shape 1">
            <a:extLst>
              <a:ext uri="{FF2B5EF4-FFF2-40B4-BE49-F238E27FC236}">
                <a16:creationId xmlns:a16="http://schemas.microsoft.com/office/drawing/2014/main" id="{93CC3CA1-05EC-41C2-A29C-2076F8A5AF8D}"/>
              </a:ext>
            </a:extLst>
          </p:cNvPr>
          <p:cNvSpPr/>
          <p:nvPr/>
        </p:nvSpPr>
        <p:spPr>
          <a:xfrm>
            <a:off x="964272" y="3331214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25" name="Shape 1">
            <a:extLst>
              <a:ext uri="{FF2B5EF4-FFF2-40B4-BE49-F238E27FC236}">
                <a16:creationId xmlns:a16="http://schemas.microsoft.com/office/drawing/2014/main" id="{48D17017-B9FC-4C86-829A-A07F7D791010}"/>
              </a:ext>
            </a:extLst>
          </p:cNvPr>
          <p:cNvSpPr/>
          <p:nvPr/>
        </p:nvSpPr>
        <p:spPr>
          <a:xfrm>
            <a:off x="995894" y="3881331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</p:spTree>
    <p:extLst>
      <p:ext uri="{BB962C8B-B14F-4D97-AF65-F5344CB8AC3E}">
        <p14:creationId xmlns:p14="http://schemas.microsoft.com/office/powerpoint/2010/main" val="3938859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6299" y="1500870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Felhasználó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felület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41942" y="3141601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1065936" y="311873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Jegyek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és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bérletek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vásárlása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8" name="image9.png">
            <a:extLst>
              <a:ext uri="{FF2B5EF4-FFF2-40B4-BE49-F238E27FC236}">
                <a16:creationId xmlns:a16="http://schemas.microsoft.com/office/drawing/2014/main" id="{9F5E41E1-7C73-450A-85D1-929511BC5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306777" y="2748212"/>
            <a:ext cx="8782916" cy="4223329"/>
          </a:xfrm>
          <a:prstGeom prst="rect">
            <a:avLst/>
          </a:prstGeom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56073B83-30EF-4E7D-8C41-5DFFA2F40896}"/>
              </a:ext>
            </a:extLst>
          </p:cNvPr>
          <p:cNvSpPr/>
          <p:nvPr/>
        </p:nvSpPr>
        <p:spPr>
          <a:xfrm>
            <a:off x="652684" y="3733512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7215576D-F742-4783-935F-6D29F0F7ABA2}"/>
              </a:ext>
            </a:extLst>
          </p:cNvPr>
          <p:cNvSpPr/>
          <p:nvPr/>
        </p:nvSpPr>
        <p:spPr>
          <a:xfrm>
            <a:off x="641942" y="4402677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343169C2-411E-4AFB-B647-8EE73E884DB3}"/>
              </a:ext>
            </a:extLst>
          </p:cNvPr>
          <p:cNvSpPr/>
          <p:nvPr/>
        </p:nvSpPr>
        <p:spPr>
          <a:xfrm>
            <a:off x="1075019" y="4297644"/>
            <a:ext cx="3914854" cy="419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Bejelentkezés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és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regisztráció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5B9C7131-7B82-4F23-96AE-C8FBFCDF4359}"/>
              </a:ext>
            </a:extLst>
          </p:cNvPr>
          <p:cNvSpPr/>
          <p:nvPr/>
        </p:nvSpPr>
        <p:spPr>
          <a:xfrm>
            <a:off x="1065936" y="3729911"/>
            <a:ext cx="109196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Galéria</a:t>
            </a:r>
            <a:endParaRPr lang="hu-H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968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10590" y="1107306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Felhasználó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felület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241248" y="2852916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655906" y="2853996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D7D4CC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Kívánt bérlet megvás</a:t>
            </a:r>
            <a:r>
              <a:rPr lang="hu-HU" sz="2200" dirty="0">
                <a:solidFill>
                  <a:srgbClr val="D7D4CC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á</a:t>
            </a:r>
            <a:r>
              <a:rPr lang="en-US" sz="2200" dirty="0" err="1">
                <a:solidFill>
                  <a:srgbClr val="D7D4CC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rlása</a:t>
            </a:r>
            <a:endParaRPr lang="en-US" sz="2200" dirty="0">
              <a:solidFill>
                <a:srgbClr val="D7D4CC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241248" y="3673236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1655906" y="3673237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rgbClr val="D7D4CC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Megerősítés</a:t>
            </a:r>
            <a:r>
              <a:rPr lang="en-US" sz="2200" dirty="0">
                <a:solidFill>
                  <a:srgbClr val="D7D4CC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a</a:t>
            </a:r>
            <a:r>
              <a:rPr lang="hu-HU" sz="2200" dirty="0">
                <a:solidFill>
                  <a:srgbClr val="D7D4CC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vásárlásról</a:t>
            </a:r>
            <a:endParaRPr lang="en-US" sz="2200" dirty="0">
              <a:solidFill>
                <a:srgbClr val="D7D4CC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9" name="image14.png">
            <a:extLst>
              <a:ext uri="{FF2B5EF4-FFF2-40B4-BE49-F238E27FC236}">
                <a16:creationId xmlns:a16="http://schemas.microsoft.com/office/drawing/2014/main" id="{47BD057F-5730-461E-A517-2DC8A4174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769956" y="2386543"/>
            <a:ext cx="8215544" cy="395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08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9017" y="1411750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Galéria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9017" y="3019812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040521" y="301981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40521" y="3019812"/>
            <a:ext cx="6099929" cy="1713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Képek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megtekintése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az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edzőteremről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10" name="image15.png">
            <a:extLst>
              <a:ext uri="{FF2B5EF4-FFF2-40B4-BE49-F238E27FC236}">
                <a16:creationId xmlns:a16="http://schemas.microsoft.com/office/drawing/2014/main" id="{22C14FAC-D5E6-49D3-9EAB-CF0EE2252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6035016" y="2462084"/>
            <a:ext cx="8277332" cy="390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9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54284" y="795631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Regisztráció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724383" y="2249733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2214528" y="337717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Jelszó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730678" y="2770007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2168684" y="5197816"/>
            <a:ext cx="6099929" cy="1713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US" sz="2200" dirty="0">
              <a:solidFill>
                <a:srgbClr val="D7D4CC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Telefonszám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		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9" name="image19.png">
            <a:extLst>
              <a:ext uri="{FF2B5EF4-FFF2-40B4-BE49-F238E27FC236}">
                <a16:creationId xmlns:a16="http://schemas.microsoft.com/office/drawing/2014/main" id="{5CDF34A7-0395-4CA7-8957-6A3C9AD79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5268967" y="2004522"/>
            <a:ext cx="8720597" cy="4147922"/>
          </a:xfrm>
          <a:prstGeom prst="rect">
            <a:avLst/>
          </a:pr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5D904C0E-4909-4B17-9960-AD0C6EABE8FA}"/>
              </a:ext>
            </a:extLst>
          </p:cNvPr>
          <p:cNvSpPr/>
          <p:nvPr/>
        </p:nvSpPr>
        <p:spPr>
          <a:xfrm>
            <a:off x="2168684" y="2183916"/>
            <a:ext cx="67358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200" dirty="0">
                <a:solidFill>
                  <a:schemeClr val="bg1"/>
                </a:solidFill>
                <a:latin typeface="Bahnschrift Light" panose="020B0502040204020203" pitchFamily="34" charset="0"/>
              </a:rPr>
              <a:t>Név</a:t>
            </a:r>
          </a:p>
        </p:txBody>
      </p:sp>
      <p:sp>
        <p:nvSpPr>
          <p:cNvPr id="11" name="Shape 3">
            <a:extLst>
              <a:ext uri="{FF2B5EF4-FFF2-40B4-BE49-F238E27FC236}">
                <a16:creationId xmlns:a16="http://schemas.microsoft.com/office/drawing/2014/main" id="{28A4E15E-AE42-4051-B5C4-F01F9CB45D8E}"/>
              </a:ext>
            </a:extLst>
          </p:cNvPr>
          <p:cNvSpPr/>
          <p:nvPr/>
        </p:nvSpPr>
        <p:spPr>
          <a:xfrm>
            <a:off x="1716101" y="3400793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82768269-B856-4343-9084-98F649BDB522}"/>
              </a:ext>
            </a:extLst>
          </p:cNvPr>
          <p:cNvSpPr/>
          <p:nvPr/>
        </p:nvSpPr>
        <p:spPr>
          <a:xfrm>
            <a:off x="2128567" y="2683938"/>
            <a:ext cx="1561646" cy="419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E-mail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cím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13" name="Shape 3">
            <a:extLst>
              <a:ext uri="{FF2B5EF4-FFF2-40B4-BE49-F238E27FC236}">
                <a16:creationId xmlns:a16="http://schemas.microsoft.com/office/drawing/2014/main" id="{5AFCBE0F-CCCD-442D-8778-9631655BB93B}"/>
              </a:ext>
            </a:extLst>
          </p:cNvPr>
          <p:cNvSpPr/>
          <p:nvPr/>
        </p:nvSpPr>
        <p:spPr>
          <a:xfrm>
            <a:off x="1730309" y="4050349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B1BC867B-1B5E-4125-8B73-FCE89566B07D}"/>
              </a:ext>
            </a:extLst>
          </p:cNvPr>
          <p:cNvSpPr/>
          <p:nvPr/>
        </p:nvSpPr>
        <p:spPr>
          <a:xfrm>
            <a:off x="2128567" y="4023534"/>
            <a:ext cx="1099981" cy="419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Lakcím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DFFFE596-6553-4A66-A18C-FF840239C0E6}"/>
              </a:ext>
            </a:extLst>
          </p:cNvPr>
          <p:cNvSpPr/>
          <p:nvPr/>
        </p:nvSpPr>
        <p:spPr>
          <a:xfrm>
            <a:off x="2087986" y="4715054"/>
            <a:ext cx="2214068" cy="419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Születési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dátum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16" name="Shape 3">
            <a:extLst>
              <a:ext uri="{FF2B5EF4-FFF2-40B4-BE49-F238E27FC236}">
                <a16:creationId xmlns:a16="http://schemas.microsoft.com/office/drawing/2014/main" id="{19AEF87E-BC0B-46A5-B6C5-A29D094E9C1B}"/>
              </a:ext>
            </a:extLst>
          </p:cNvPr>
          <p:cNvSpPr/>
          <p:nvPr/>
        </p:nvSpPr>
        <p:spPr>
          <a:xfrm>
            <a:off x="1752518" y="4728788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30CB8748-60AF-4D00-9F4C-F4EEE93E0C5B}"/>
              </a:ext>
            </a:extLst>
          </p:cNvPr>
          <p:cNvSpPr/>
          <p:nvPr/>
        </p:nvSpPr>
        <p:spPr>
          <a:xfrm>
            <a:off x="1730309" y="5583074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</p:spTree>
    <p:extLst>
      <p:ext uri="{BB962C8B-B14F-4D97-AF65-F5344CB8AC3E}">
        <p14:creationId xmlns:p14="http://schemas.microsoft.com/office/powerpoint/2010/main" val="963698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5790" y="653892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Bejelentkezés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296742" y="210297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US" sz="2200" dirty="0">
              <a:solidFill>
                <a:srgbClr val="D7D4CC"/>
              </a:solidFill>
              <a:latin typeface="Bahnschrift Light" panose="020B0502040204020203" pitchFamily="34" charset="0"/>
              <a:ea typeface="Comfortaa Bold" pitchFamily="34" charset="-122"/>
              <a:cs typeface="Comfortaa Bold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33576" y="2277813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1233729" y="2277813"/>
            <a:ext cx="6099929" cy="1713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Email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10" name="image4.png">
            <a:extLst>
              <a:ext uri="{FF2B5EF4-FFF2-40B4-BE49-F238E27FC236}">
                <a16:creationId xmlns:a16="http://schemas.microsoft.com/office/drawing/2014/main" id="{D5D07281-812D-416A-953D-477A03A1A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867194" y="1970888"/>
            <a:ext cx="9547935" cy="4490871"/>
          </a:xfrm>
          <a:prstGeom prst="rect">
            <a:avLst/>
          </a:prstGeom>
        </p:spPr>
      </p:pic>
      <p:sp>
        <p:nvSpPr>
          <p:cNvPr id="11" name="Shape 3">
            <a:extLst>
              <a:ext uri="{FF2B5EF4-FFF2-40B4-BE49-F238E27FC236}">
                <a16:creationId xmlns:a16="http://schemas.microsoft.com/office/drawing/2014/main" id="{31FAE87B-AC1A-4B40-8E24-E7352980D574}"/>
              </a:ext>
            </a:extLst>
          </p:cNvPr>
          <p:cNvSpPr/>
          <p:nvPr/>
        </p:nvSpPr>
        <p:spPr>
          <a:xfrm>
            <a:off x="824531" y="3134646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6188B6F5-15AE-4CAC-98D0-CC85AD684E7E}"/>
              </a:ext>
            </a:extLst>
          </p:cNvPr>
          <p:cNvSpPr/>
          <p:nvPr/>
        </p:nvSpPr>
        <p:spPr>
          <a:xfrm>
            <a:off x="1140909" y="3083648"/>
            <a:ext cx="99899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200" dirty="0">
                <a:solidFill>
                  <a:schemeClr val="bg1"/>
                </a:solidFill>
                <a:latin typeface="Bahnschrift Light" panose="020B0502040204020203" pitchFamily="34" charset="0"/>
              </a:rPr>
              <a:t>Jelszó</a:t>
            </a:r>
          </a:p>
        </p:txBody>
      </p:sp>
    </p:spTree>
    <p:extLst>
      <p:ext uri="{BB962C8B-B14F-4D97-AF65-F5344CB8AC3E}">
        <p14:creationId xmlns:p14="http://schemas.microsoft.com/office/powerpoint/2010/main" val="1338766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01918" y="1207186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Projektfeladatok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eloszlása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graphicFrame>
        <p:nvGraphicFramePr>
          <p:cNvPr id="9" name="Tartalom helye 5">
            <a:extLst>
              <a:ext uri="{FF2B5EF4-FFF2-40B4-BE49-F238E27FC236}">
                <a16:creationId xmlns:a16="http://schemas.microsoft.com/office/drawing/2014/main" id="{B936F75E-7B87-4E86-BEF6-374DA60622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65377"/>
              </p:ext>
            </p:extLst>
          </p:nvPr>
        </p:nvGraphicFramePr>
        <p:xfrm>
          <a:off x="2112882" y="2605694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98326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904161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Bevezetés</a:t>
            </a:r>
          </a:p>
        </p:txBody>
      </p:sp>
      <p:sp>
        <p:nvSpPr>
          <p:cNvPr id="4" name="Shape 1"/>
          <p:cNvSpPr/>
          <p:nvPr/>
        </p:nvSpPr>
        <p:spPr>
          <a:xfrm>
            <a:off x="6367462" y="1980962"/>
            <a:ext cx="3565088" cy="3194804"/>
          </a:xfrm>
          <a:prstGeom prst="roundRect">
            <a:avLst>
              <a:gd name="adj" fmla="val 11821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hu-HU" dirty="0"/>
          </a:p>
        </p:txBody>
      </p:sp>
      <p:sp>
        <p:nvSpPr>
          <p:cNvPr id="5" name="Text 2"/>
          <p:cNvSpPr/>
          <p:nvPr/>
        </p:nvSpPr>
        <p:spPr>
          <a:xfrm>
            <a:off x="6619161" y="2232660"/>
            <a:ext cx="3061692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50"/>
              </a:lnSpc>
            </a:pPr>
            <a:r>
              <a:rPr lang="en-US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Témaválasztás indoklása</a:t>
            </a:r>
          </a:p>
        </p:txBody>
      </p:sp>
      <p:sp>
        <p:nvSpPr>
          <p:cNvPr id="6" name="Text 3"/>
          <p:cNvSpPr/>
          <p:nvPr/>
        </p:nvSpPr>
        <p:spPr>
          <a:xfrm>
            <a:off x="6619161" y="3083004"/>
            <a:ext cx="306169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Raleway Medium" pitchFamily="34" charset="-122"/>
                <a:cs typeface="Raleway Medium" pitchFamily="34" charset="-120"/>
              </a:rPr>
              <a:t>Egészséges életmód fenntartása</a:t>
            </a:r>
            <a:endParaRPr lang="en-US" sz="195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619161" y="3976926"/>
            <a:ext cx="306169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Raleway Medium" pitchFamily="34" charset="-122"/>
                <a:cs typeface="Raleway Medium" pitchFamily="34" charset="-120"/>
              </a:rPr>
              <a:t>Testmozgás szeretete</a:t>
            </a:r>
            <a:endParaRPr lang="en-US" sz="195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84249" y="1980962"/>
            <a:ext cx="3565088" cy="3194804"/>
          </a:xfrm>
          <a:prstGeom prst="roundRect">
            <a:avLst>
              <a:gd name="adj" fmla="val 11821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hu-HU" dirty="0"/>
          </a:p>
        </p:txBody>
      </p:sp>
      <p:sp>
        <p:nvSpPr>
          <p:cNvPr id="9" name="Text 6"/>
          <p:cNvSpPr/>
          <p:nvPr/>
        </p:nvSpPr>
        <p:spPr>
          <a:xfrm>
            <a:off x="10435947" y="223266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Comfortaa Bold" pitchFamily="34" charset="-122"/>
                <a:cs typeface="Comfortaa Bold" pitchFamily="34" charset="-120"/>
              </a:rPr>
              <a:t>Célkitűzés</a:t>
            </a:r>
            <a:endParaRPr lang="en-US" sz="22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435947" y="2733318"/>
            <a:ext cx="306169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Raleway Medium" pitchFamily="34" charset="-122"/>
                <a:cs typeface="Raleway Medium" pitchFamily="34" charset="-120"/>
              </a:rPr>
              <a:t>Jövőbeni alkalmazhatóság</a:t>
            </a:r>
            <a:endParaRPr lang="en-US" sz="195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435948" y="3313985"/>
            <a:ext cx="306169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Raleway Medium" pitchFamily="34" charset="-122"/>
                <a:cs typeface="Raleway Medium" pitchFamily="34" charset="-120"/>
              </a:rPr>
              <a:t>Letisztult megjelenés</a:t>
            </a:r>
            <a:endParaRPr lang="en-US" sz="195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431363" y="3804999"/>
            <a:ext cx="306169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Raleway Medium" pitchFamily="34" charset="-122"/>
                <a:cs typeface="Raleway Medium" pitchFamily="34" charset="-120"/>
              </a:rPr>
              <a:t>Biztosított admin és felhasználói élmény</a:t>
            </a:r>
            <a:endParaRPr lang="en-US" sz="195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367462" y="5427464"/>
            <a:ext cx="7381875" cy="1897975"/>
          </a:xfrm>
          <a:prstGeom prst="roundRect">
            <a:avLst>
              <a:gd name="adj" fmla="val 19897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hu-HU" dirty="0"/>
          </a:p>
        </p:txBody>
      </p:sp>
      <p:sp>
        <p:nvSpPr>
          <p:cNvPr id="14" name="Text 11"/>
          <p:cNvSpPr/>
          <p:nvPr/>
        </p:nvSpPr>
        <p:spPr>
          <a:xfrm>
            <a:off x="6619161" y="567916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 Light SemiCondensed" panose="020B0502040204020203" pitchFamily="34" charset="0"/>
                <a:ea typeface="Comfortaa Bold" pitchFamily="34" charset="-122"/>
                <a:cs typeface="Comfortaa Bold" pitchFamily="34" charset="-120"/>
              </a:rPr>
              <a:t>Célközönség</a:t>
            </a:r>
            <a:endParaRPr lang="en-US" sz="22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619161" y="6179820"/>
            <a:ext cx="687847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Raleway Medium" pitchFamily="34" charset="-122"/>
                <a:cs typeface="Raleway Medium" pitchFamily="34" charset="-120"/>
              </a:rPr>
              <a:t>Edzőtermek</a:t>
            </a:r>
            <a:endParaRPr lang="en-US" sz="195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619161" y="6670834"/>
            <a:ext cx="687847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Raleway Medium" pitchFamily="34" charset="-122"/>
                <a:cs typeface="Raleway Medium" pitchFamily="34" charset="-120"/>
              </a:rPr>
              <a:t>Sportlétesítmények</a:t>
            </a:r>
            <a:endParaRPr lang="en-US" sz="195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17" name="Kép 16">
            <a:extLst>
              <a:ext uri="{FF2B5EF4-FFF2-40B4-BE49-F238E27FC236}">
                <a16:creationId xmlns:a16="http://schemas.microsoft.com/office/drawing/2014/main" id="{A462B1C0-6068-438C-8130-9A2564B48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01918" y="1207186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Források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3891459-6E3F-47E9-9F11-96BED6BC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1D9EB272-B471-4D20-A0A4-0032510730FA}"/>
              </a:ext>
            </a:extLst>
          </p:cNvPr>
          <p:cNvSpPr/>
          <p:nvPr/>
        </p:nvSpPr>
        <p:spPr>
          <a:xfrm>
            <a:off x="1657349" y="2506133"/>
            <a:ext cx="83333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Bahnschrift Light" panose="020B0502040204020203" pitchFamily="34" charset="0"/>
              </a:rPr>
              <a:t>https://upload.wikimedia.org/wikipedia/commons/9/9a/Visual_Studio_Code_1.35_icon.svg</a:t>
            </a:r>
          </a:p>
          <a:p>
            <a:r>
              <a:rPr lang="hu-HU" dirty="0">
                <a:solidFill>
                  <a:schemeClr val="bg1"/>
                </a:solidFill>
                <a:latin typeface="Bahnschrift Light" panose="020B0502040204020203" pitchFamily="34" charset="0"/>
              </a:rPr>
              <a:t>https://www.drupal.org/project/next</a:t>
            </a:r>
          </a:p>
          <a:p>
            <a:r>
              <a:rPr lang="hu-HU" dirty="0">
                <a:solidFill>
                  <a:schemeClr val="bg1"/>
                </a:solidFill>
                <a:latin typeface="Bahnschrift Light" panose="020B0502040204020203" pitchFamily="34" charset="0"/>
              </a:rPr>
              <a:t>https://www.ovhcloud.com/asia/learn/what-is-mysql/</a:t>
            </a:r>
          </a:p>
          <a:p>
            <a:r>
              <a:rPr lang="hu-HU" dirty="0">
                <a:solidFill>
                  <a:schemeClr val="bg1"/>
                </a:solidFill>
                <a:latin typeface="Bahnschrift Light" panose="020B0502040204020203" pitchFamily="34" charset="0"/>
              </a:rPr>
              <a:t>https://upload.wikimedia.org/wikipedia/en/thumb/7/78/XAMPP_logo.svg/1200px-XAMPP_logo.svg.png</a:t>
            </a:r>
          </a:p>
          <a:p>
            <a:r>
              <a:rPr lang="hu-HU" dirty="0">
                <a:solidFill>
                  <a:schemeClr val="bg1"/>
                </a:solidFill>
                <a:latin typeface="Bahnschrift Light" panose="020B0502040204020203" pitchFamily="34" charset="0"/>
              </a:rPr>
              <a:t>https://medium.com/@mpmekita/prisma-orm-89f689fdc9a5</a:t>
            </a:r>
          </a:p>
          <a:p>
            <a:r>
              <a:rPr lang="hu-HU" dirty="0">
                <a:solidFill>
                  <a:schemeClr val="bg1"/>
                </a:solidFill>
                <a:latin typeface="Bahnschrift Light" panose="020B0502040204020203" pitchFamily="34" charset="0"/>
              </a:rPr>
              <a:t>https://webkul.com/blog/tailwind-css-best-practices/</a:t>
            </a:r>
          </a:p>
          <a:p>
            <a:r>
              <a:rPr lang="hu-HU" dirty="0">
                <a:solidFill>
                  <a:schemeClr val="bg1"/>
                </a:solidFill>
                <a:latin typeface="Bahnschrift Light" panose="020B0502040204020203" pitchFamily="34" charset="0"/>
                <a:hlinkClick r:id="rId4"/>
              </a:rPr>
              <a:t>https://en.wikipedia.org/wiki/Node.js#/media/File:Node.js_logo.svg</a:t>
            </a:r>
            <a:endParaRPr lang="hu-HU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hu-HU" dirty="0">
                <a:solidFill>
                  <a:schemeClr val="bg1"/>
                </a:solidFill>
                <a:latin typeface="Bahnschrift Light" panose="020B0502040204020203" pitchFamily="34" charset="0"/>
                <a:hlinkClick r:id="rId5"/>
              </a:rPr>
              <a:t>https://nodejs.org/en/about/branding</a:t>
            </a:r>
            <a:endParaRPr lang="hu-HU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hu-HU" dirty="0">
                <a:solidFill>
                  <a:schemeClr val="bg1"/>
                </a:solidFill>
                <a:latin typeface="Bahnschrift Light" panose="020B0502040204020203" pitchFamily="34" charset="0"/>
              </a:rPr>
              <a:t>https://toppng.com/show_download/198545/coloring-clipart-computer-black-and-white-computer-clip-art</a:t>
            </a:r>
          </a:p>
        </p:txBody>
      </p:sp>
    </p:spTree>
    <p:extLst>
      <p:ext uri="{BB962C8B-B14F-4D97-AF65-F5344CB8AC3E}">
        <p14:creationId xmlns:p14="http://schemas.microsoft.com/office/powerpoint/2010/main" val="1995594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25001587-F00E-42DD-901F-ACA845623B1E}"/>
              </a:ext>
            </a:extLst>
          </p:cNvPr>
          <p:cNvSpPr/>
          <p:nvPr/>
        </p:nvSpPr>
        <p:spPr>
          <a:xfrm>
            <a:off x="1048791" y="1446578"/>
            <a:ext cx="77716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6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Köszönjük a figyelmet</a:t>
            </a:r>
          </a:p>
        </p:txBody>
      </p:sp>
      <p:pic>
        <p:nvPicPr>
          <p:cNvPr id="5" name="Kép 4" descr="https://lh7-rt.googleusercontent.com/docsz/AD_4nXcV945o3vL5XzU0Ml-dm0g9ChXq4pUc9h8iZdZqBZQwcYlhRWn1WS9EMVndKeTkVbYGAjdU969ZkuTQhyG6m4HruQmOQfaAtp3wy2a5E3DBMh88AhzTqoX9DrKSf-DcG7QUsyVXbi5n0F6FIRb9Ew?key=ZA1PJu_JW5qJrgIbeSd46Ixm">
            <a:extLst>
              <a:ext uri="{FF2B5EF4-FFF2-40B4-BE49-F238E27FC236}">
                <a16:creationId xmlns:a16="http://schemas.microsoft.com/office/drawing/2014/main" id="{77461749-FFED-4569-BA06-0941A81E98B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0579" y="809236"/>
            <a:ext cx="2342797" cy="22903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2307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72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1063" y="1783556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Fejlesztés</a:t>
            </a: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folyamata: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Eszközök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81063" y="3559612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699141" y="3646051"/>
            <a:ext cx="27155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Tech Stack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99141" y="4146709"/>
            <a:ext cx="271557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chemeClr val="bg1"/>
                </a:solidFill>
                <a:latin typeface="Bahnschrift Light" panose="020B0502040204020203" pitchFamily="34" charset="0"/>
                <a:ea typeface="Raleway Medium" pitchFamily="34" charset="-122"/>
                <a:cs typeface="Raleway Medium" pitchFamily="34" charset="-120"/>
              </a:rPr>
              <a:t>Next.JS, Node JS, Prisma, Tailwind CSS</a:t>
            </a:r>
            <a:endParaRPr lang="en-US" sz="195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729401" y="3559612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5547479" y="3646051"/>
            <a:ext cx="27155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Eszközök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547479" y="4146709"/>
            <a:ext cx="271557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chemeClr val="bg1"/>
                </a:solidFill>
                <a:latin typeface="Bahnschrift Light" panose="020B0502040204020203" pitchFamily="34" charset="0"/>
                <a:ea typeface="Raleway Medium" pitchFamily="34" charset="-122"/>
                <a:cs typeface="Raleway Medium" pitchFamily="34" charset="-120"/>
              </a:rPr>
              <a:t>Visual Studio Code, MySQL (XAMPP)</a:t>
            </a:r>
            <a:endParaRPr lang="en-US" sz="195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881063" y="5456039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699141" y="5542478"/>
            <a:ext cx="390179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Kiterjesztett funkcionalitás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699141" y="6043136"/>
            <a:ext cx="656379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chemeClr val="bg1"/>
                </a:solidFill>
                <a:latin typeface="Bahnschrift Light" panose="020B0502040204020203" pitchFamily="34" charset="0"/>
                <a:ea typeface="Raleway Medium" pitchFamily="34" charset="-122"/>
                <a:cs typeface="Raleway Medium" pitchFamily="34" charset="-120"/>
              </a:rPr>
              <a:t>Adatbázis kezelése, felhasználói élmény fejlesztése</a:t>
            </a:r>
            <a:endParaRPr lang="en-US" sz="195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7316DB1B-A2B6-49CF-8CF3-7B0F30B33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213" y="2955788"/>
            <a:ext cx="2817845" cy="1207648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1B19564A-0EF9-4386-9300-7EA35AB604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859" y="4952524"/>
            <a:ext cx="1791478" cy="179147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064D3F0B-40B1-46F5-9B88-48AA7F37D4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661" y="5653554"/>
            <a:ext cx="1292552" cy="130547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E8CB0B77-23FE-461D-8439-DA03A4F15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621" y="3332956"/>
            <a:ext cx="1325563" cy="1325563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24617E5B-9893-4BB6-83EA-C34FC2FFE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938" y="873820"/>
            <a:ext cx="2425959" cy="1819469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A55D2E98-8557-4B22-A57F-139DD608EB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950" y="6929266"/>
            <a:ext cx="2415296" cy="1207648"/>
          </a:xfrm>
          <a:prstGeom prst="rect">
            <a:avLst/>
          </a:prstGeom>
        </p:spPr>
      </p:pic>
      <p:pic>
        <p:nvPicPr>
          <p:cNvPr id="22" name="Ábra 21">
            <a:extLst>
              <a:ext uri="{FF2B5EF4-FFF2-40B4-BE49-F238E27FC236}">
                <a16:creationId xmlns:a16="http://schemas.microsoft.com/office/drawing/2014/main" id="{55BE0F9C-0230-4468-A5A6-403BC51736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45950" y="873820"/>
            <a:ext cx="2543175" cy="15621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356" y="1543645"/>
            <a:ext cx="6036041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Adatbázis</a:t>
            </a: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felépítése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344" y="548283"/>
            <a:ext cx="4076700" cy="18211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1063" y="510242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Bérletek tábla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81063" y="5703808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chemeClr val="bg1"/>
                </a:solidFill>
                <a:latin typeface="Bahnschrift Light" panose="020B0502040204020203" pitchFamily="34" charset="0"/>
                <a:ea typeface="Raleway Medium" pitchFamily="34" charset="-122"/>
                <a:cs typeface="Raleway Medium" pitchFamily="34" charset="-120"/>
              </a:rPr>
              <a:t>Azonosító, alkalmak, cím</a:t>
            </a:r>
            <a:endParaRPr lang="en-US" sz="195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81063" y="6194822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chemeClr val="bg1"/>
                </a:solidFill>
                <a:latin typeface="Bahnschrift Light" panose="020B0502040204020203" pitchFamily="34" charset="0"/>
                <a:ea typeface="Raleway Medium" pitchFamily="34" charset="-122"/>
                <a:cs typeface="Raleway Medium" pitchFamily="34" charset="-120"/>
              </a:rPr>
              <a:t>Felhasználói kapcsolatok</a:t>
            </a:r>
            <a:endParaRPr lang="en-US" sz="195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629882" y="510242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Felhasználók tábla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629882" y="5703808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chemeClr val="bg1"/>
                </a:solidFill>
                <a:latin typeface="Bahnschrift Light" panose="020B0502040204020203" pitchFamily="34" charset="0"/>
                <a:ea typeface="Raleway Medium" pitchFamily="34" charset="-122"/>
                <a:cs typeface="Raleway Medium" pitchFamily="34" charset="-120"/>
              </a:rPr>
              <a:t>Név, email, jelszó</a:t>
            </a:r>
            <a:endParaRPr lang="en-US" sz="195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29882" y="6194822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chemeClr val="bg1"/>
                </a:solidFill>
                <a:latin typeface="Bahnschrift Light" panose="020B0502040204020203" pitchFamily="34" charset="0"/>
                <a:ea typeface="Raleway Medium" pitchFamily="34" charset="-122"/>
                <a:cs typeface="Raleway Medium" pitchFamily="34" charset="-120"/>
              </a:rPr>
              <a:t>Születési dátum, cím, telefonszám</a:t>
            </a:r>
            <a:endParaRPr lang="en-US" sz="195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A98B15F5-EA08-4FC4-882F-2226020ED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11" name="image3.png">
            <a:extLst>
              <a:ext uri="{FF2B5EF4-FFF2-40B4-BE49-F238E27FC236}">
                <a16:creationId xmlns:a16="http://schemas.microsoft.com/office/drawing/2014/main" id="{5A125486-70AB-4F98-86EC-5E0677286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629882" y="2937748"/>
            <a:ext cx="6114415" cy="1596390"/>
          </a:xfrm>
          <a:prstGeom prst="rect">
            <a:avLst/>
          </a:prstGeom>
        </p:spPr>
      </p:pic>
      <p:pic>
        <p:nvPicPr>
          <p:cNvPr id="12" name="image1.png">
            <a:extLst>
              <a:ext uri="{FF2B5EF4-FFF2-40B4-BE49-F238E27FC236}">
                <a16:creationId xmlns:a16="http://schemas.microsoft.com/office/drawing/2014/main" id="{7F73C77A-A9AA-44F6-A22B-E4A904EA0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339606" y="3187398"/>
            <a:ext cx="5570582" cy="12749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695206"/>
            <a:ext cx="7107793" cy="664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API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Útvonalak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áttekintése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67462" y="1718310"/>
            <a:ext cx="7381875" cy="5815965"/>
          </a:xfrm>
          <a:prstGeom prst="roundRect">
            <a:avLst>
              <a:gd name="adj" fmla="val 61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7462" y="1828086"/>
            <a:ext cx="7366634" cy="9164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4160" y="1877020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 Light" panose="020B0502040204020203" pitchFamily="34" charset="0"/>
                <a:ea typeface="Raleway Medium" pitchFamily="34" charset="-122"/>
                <a:cs typeface="Raleway Medium" pitchFamily="34" charset="-120"/>
              </a:rPr>
              <a:t>Útvonal</a:t>
            </a:r>
            <a:endParaRPr lang="en-US" sz="1850" dirty="0">
              <a:latin typeface="Bahnschrift Light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459629" y="1877020"/>
            <a:ext cx="1355884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 Light" panose="020B0502040204020203" pitchFamily="34" charset="0"/>
                <a:ea typeface="Raleway Medium" pitchFamily="34" charset="-122"/>
                <a:cs typeface="Raleway Medium" pitchFamily="34" charset="-120"/>
              </a:rPr>
              <a:t>Kérés típusa</a:t>
            </a:r>
            <a:endParaRPr lang="en-US" sz="1850" dirty="0">
              <a:latin typeface="Bahnschrift Light" panose="020B05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301287" y="1877020"/>
            <a:ext cx="1598771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 Light" panose="020B0502040204020203" pitchFamily="34" charset="0"/>
                <a:ea typeface="Raleway Medium" pitchFamily="34" charset="-122"/>
                <a:cs typeface="Raleway Medium" pitchFamily="34" charset="-120"/>
              </a:rPr>
              <a:t>Paraméterek</a:t>
            </a:r>
            <a:endParaRPr lang="en-US" sz="1850" dirty="0">
              <a:latin typeface="Bahnschrift Light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2142946" y="1877020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 Light" panose="020B0502040204020203" pitchFamily="34" charset="0"/>
                <a:ea typeface="Raleway Medium" pitchFamily="34" charset="-122"/>
                <a:cs typeface="Raleway Medium" pitchFamily="34" charset="-120"/>
              </a:rPr>
              <a:t>Válasz</a:t>
            </a:r>
            <a:endParaRPr lang="en-US" sz="1850" dirty="0">
              <a:latin typeface="Bahnschrift Light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75083" y="2793444"/>
            <a:ext cx="7366635" cy="10675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614160" y="2944535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 Light" panose="020B0502040204020203" pitchFamily="34" charset="0"/>
                <a:ea typeface="Raleway Medium" pitchFamily="34" charset="-122"/>
                <a:cs typeface="Raleway Medium" pitchFamily="34" charset="-120"/>
              </a:rPr>
              <a:t>/berlet</a:t>
            </a:r>
            <a:endParaRPr lang="en-US" sz="1850" dirty="0">
              <a:latin typeface="Bahnschrift Light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459629" y="2944535"/>
            <a:ext cx="1355884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 Light" panose="020B0502040204020203" pitchFamily="34" charset="0"/>
                <a:ea typeface="Raleway Medium" pitchFamily="34" charset="-122"/>
                <a:cs typeface="Raleway Medium" pitchFamily="34" charset="-120"/>
              </a:rPr>
              <a:t>GET, POST, PATCH</a:t>
            </a:r>
            <a:endParaRPr lang="en-US" sz="1850" dirty="0">
              <a:latin typeface="Bahnschrift Light" panose="020B0502040204020203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301288" y="2944535"/>
            <a:ext cx="1355884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 Light" panose="020B0502040204020203" pitchFamily="34" charset="0"/>
                <a:ea typeface="Raleway Medium" pitchFamily="34" charset="-122"/>
                <a:cs typeface="Raleway Medium" pitchFamily="34" charset="-120"/>
              </a:rPr>
              <a:t>userID, title, alkalom, ID</a:t>
            </a:r>
            <a:endParaRPr lang="en-US" sz="1850" dirty="0">
              <a:latin typeface="Bahnschrift Light" panose="020B050204020402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2142946" y="2944535"/>
            <a:ext cx="1359694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 Light" panose="020B0502040204020203" pitchFamily="34" charset="0"/>
                <a:ea typeface="Raleway Medium" pitchFamily="34" charset="-122"/>
                <a:cs typeface="Raleway Medium" pitchFamily="34" charset="-120"/>
              </a:rPr>
              <a:t>Berlet, Object</a:t>
            </a:r>
            <a:endParaRPr lang="en-US" sz="1850" dirty="0">
              <a:latin typeface="Bahnschrift Light" panose="020B0502040204020203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375083" y="3860959"/>
            <a:ext cx="7366635" cy="29808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614160" y="4012049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 Light" panose="020B0502040204020203" pitchFamily="34" charset="0"/>
                <a:ea typeface="Raleway Medium" pitchFamily="34" charset="-122"/>
                <a:cs typeface="Raleway Medium" pitchFamily="34" charset="-120"/>
              </a:rPr>
              <a:t>/user</a:t>
            </a:r>
            <a:endParaRPr lang="en-US" sz="1850" dirty="0">
              <a:latin typeface="Bahnschrift Light" panose="020B0502040204020203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459629" y="4012049"/>
            <a:ext cx="135588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 Light" panose="020B0502040204020203" pitchFamily="34" charset="0"/>
                <a:ea typeface="Raleway Medium" pitchFamily="34" charset="-122"/>
                <a:cs typeface="Raleway Medium" pitchFamily="34" charset="-120"/>
              </a:rPr>
              <a:t>GET, POST</a:t>
            </a:r>
            <a:endParaRPr lang="en-US" sz="1850" dirty="0">
              <a:latin typeface="Bahnschrift Light" panose="020B0502040204020203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0301288" y="4012049"/>
            <a:ext cx="1355884" cy="267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 Light" panose="020B0502040204020203" pitchFamily="34" charset="0"/>
                <a:ea typeface="Raleway Medium" pitchFamily="34" charset="-122"/>
                <a:cs typeface="Raleway Medium" pitchFamily="34" charset="-120"/>
              </a:rPr>
              <a:t>email, password, name, birthDate, adress, phoneNumber</a:t>
            </a:r>
            <a:endParaRPr lang="en-US" sz="1850" dirty="0">
              <a:latin typeface="Bahnschrift Light" panose="020B0502040204020203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2142946" y="4012049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 Light" panose="020B0502040204020203" pitchFamily="34" charset="0"/>
                <a:ea typeface="Raleway Medium" pitchFamily="34" charset="-122"/>
                <a:cs typeface="Raleway Medium" pitchFamily="34" charset="-120"/>
              </a:rPr>
              <a:t>User</a:t>
            </a:r>
            <a:endParaRPr lang="en-US" sz="1850" dirty="0">
              <a:latin typeface="Bahnschrift Light" panose="020B0502040204020203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375083" y="6841808"/>
            <a:ext cx="7366635" cy="6848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614160" y="6992898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 Light" panose="020B0502040204020203" pitchFamily="34" charset="0"/>
                <a:ea typeface="Raleway Medium" pitchFamily="34" charset="-122"/>
                <a:cs typeface="Raleway Medium" pitchFamily="34" charset="-120"/>
              </a:rPr>
              <a:t>/users</a:t>
            </a:r>
            <a:endParaRPr lang="en-US" sz="1850" dirty="0">
              <a:latin typeface="Bahnschrift Light" panose="020B0502040204020203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8459629" y="6992898"/>
            <a:ext cx="135588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 Light" panose="020B0502040204020203" pitchFamily="34" charset="0"/>
                <a:ea typeface="Raleway Medium" pitchFamily="34" charset="-122"/>
                <a:cs typeface="Raleway Medium" pitchFamily="34" charset="-120"/>
              </a:rPr>
              <a:t>GET</a:t>
            </a:r>
            <a:endParaRPr lang="en-US" sz="1850" dirty="0">
              <a:latin typeface="Bahnschrift Light" panose="020B0502040204020203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10301288" y="6992898"/>
            <a:ext cx="135588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 Light" panose="020B0502040204020203" pitchFamily="34" charset="0"/>
                <a:ea typeface="Raleway Medium" pitchFamily="34" charset="-122"/>
                <a:cs typeface="Raleway Medium" pitchFamily="34" charset="-120"/>
              </a:rPr>
              <a:t>-</a:t>
            </a:r>
            <a:endParaRPr lang="en-US" sz="1850" dirty="0">
              <a:latin typeface="Bahnschrift Light" panose="020B0502040204020203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12142946" y="6992898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Bahnschrift Light" panose="020B0502040204020203" pitchFamily="34" charset="0"/>
                <a:ea typeface="Raleway Medium" pitchFamily="34" charset="-122"/>
                <a:cs typeface="Raleway Medium" pitchFamily="34" charset="-120"/>
              </a:rPr>
              <a:t>User list</a:t>
            </a:r>
            <a:endParaRPr lang="en-US" sz="1850" dirty="0">
              <a:latin typeface="Bahnschrift Light" panose="020B0502040204020203" pitchFamily="34" charset="0"/>
            </a:endParaRPr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963EFF34-ECA9-434F-A7E3-26104AC8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63848" y="1176040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200"/>
              </a:lnSpc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Regisztráció Backend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Folyamat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386661" y="3098959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952923" y="3098959"/>
            <a:ext cx="382916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Adatfogadás és átalakítás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764209" y="3700343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2330470" y="370034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Jelszó titkosítás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2141875" y="4301728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2708136" y="4301728"/>
            <a:ext cx="3555325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Felhasználó létrehozása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2519541" y="4903113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3085802" y="4903113"/>
            <a:ext cx="312074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Válasz és hibakezelés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" name="image6.png">
            <a:extLst>
              <a:ext uri="{FF2B5EF4-FFF2-40B4-BE49-F238E27FC236}">
                <a16:creationId xmlns:a16="http://schemas.microsoft.com/office/drawing/2014/main" id="{F6E92A60-658C-42A8-ADEC-66072D955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999373" y="748937"/>
            <a:ext cx="5927022" cy="64526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67462" y="1338739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5200"/>
              </a:lnSpc>
              <a:buNone/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Regisztráció Frontend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Folyamat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67462" y="3041333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482775" y="3188137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7D4CC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600" dirty="0">
              <a:latin typeface="Bahnschrift Light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185541" y="310776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Űrlap validálás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367462" y="4111229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6482775" y="4258032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7D4CC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600" dirty="0">
              <a:latin typeface="Bahnschrift Light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115234" y="4224396"/>
            <a:ext cx="318777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Dátum és adatkezelés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67462" y="5179719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6482775" y="5327928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7D4CC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600" dirty="0">
              <a:latin typeface="Bahnschrift Light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185541" y="5317658"/>
            <a:ext cx="413730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Adatok elküldése backendre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367462" y="6274146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4" name="Text 11"/>
          <p:cNvSpPr/>
          <p:nvPr/>
        </p:nvSpPr>
        <p:spPr>
          <a:xfrm>
            <a:off x="6482775" y="6397823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7D4CC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600" dirty="0">
              <a:latin typeface="Bahnschrift Light" panose="020B05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185541" y="6374076"/>
            <a:ext cx="304716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Hibakezelés kezelése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E55F1AB3-BBF2-437B-9976-9615382A3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17" name="image12.png">
            <a:extLst>
              <a:ext uri="{FF2B5EF4-FFF2-40B4-BE49-F238E27FC236}">
                <a16:creationId xmlns:a16="http://schemas.microsoft.com/office/drawing/2014/main" id="{45CBC534-1115-475C-A463-C5426D500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10011" y="578630"/>
            <a:ext cx="4110974" cy="1246995"/>
          </a:xfrm>
          <a:prstGeom prst="rect">
            <a:avLst/>
          </a:prstGeom>
        </p:spPr>
      </p:pic>
      <p:pic>
        <p:nvPicPr>
          <p:cNvPr id="18" name="image21.png">
            <a:extLst>
              <a:ext uri="{FF2B5EF4-FFF2-40B4-BE49-F238E27FC236}">
                <a16:creationId xmlns:a16="http://schemas.microsoft.com/office/drawing/2014/main" id="{D99053C3-F721-4C2E-A13F-C14EFD581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544671" y="2346206"/>
            <a:ext cx="4297924" cy="4549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2280" y="1830612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Bejelentkezés</a:t>
            </a: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 Backend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Folyamat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61184" y="3786711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427446" y="3786711"/>
            <a:ext cx="3874651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Adatkinyerés és ellenőrzés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61184" y="4412899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1451318" y="4388095"/>
            <a:ext cx="3451265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Biztonsági ellenőrzések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79375" y="5039087"/>
            <a:ext cx="188714" cy="349687"/>
          </a:xfrm>
          <a:prstGeom prst="roundRect">
            <a:avLst>
              <a:gd name="adj" fmla="val 200117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1427446" y="4989479"/>
            <a:ext cx="495812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Válasz előkészítése és hibakezelés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76A53D76-7D7B-4E3E-B66C-A5D72FF36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482" y="7734300"/>
            <a:ext cx="1868568" cy="495300"/>
          </a:xfrm>
          <a:prstGeom prst="rect">
            <a:avLst/>
          </a:prstGeom>
        </p:spPr>
      </p:pic>
      <p:pic>
        <p:nvPicPr>
          <p:cNvPr id="11" name="image17.png">
            <a:extLst>
              <a:ext uri="{FF2B5EF4-FFF2-40B4-BE49-F238E27FC236}">
                <a16:creationId xmlns:a16="http://schemas.microsoft.com/office/drawing/2014/main" id="{DE3DE450-1B0F-44D3-8C48-C280E1813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825947" y="2670049"/>
            <a:ext cx="7561346" cy="37857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1063" y="1338739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Bejelentkezés Frontend </a:t>
            </a:r>
            <a:r>
              <a:rPr lang="en-US" sz="4400" b="1" dirty="0" err="1">
                <a:solidFill>
                  <a:schemeClr val="bg1"/>
                </a:solidFill>
                <a:latin typeface="Bahnschrift SemiBold" panose="020B0502040204020203" pitchFamily="34" charset="0"/>
                <a:ea typeface="Comfortaa Bold" pitchFamily="34" charset="-122"/>
                <a:cs typeface="Arial" panose="020B0604020202020204" pitchFamily="34" charset="0"/>
              </a:rPr>
              <a:t>Folyamat</a:t>
            </a:r>
            <a:endParaRPr lang="en-US" sz="4400" b="1" dirty="0">
              <a:solidFill>
                <a:schemeClr val="bg1"/>
              </a:solidFill>
              <a:latin typeface="Bahnschrift SemiBold" panose="020B0502040204020203" pitchFamily="34" charset="0"/>
              <a:ea typeface="Comforta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81063" y="3031093"/>
            <a:ext cx="566380" cy="566261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996375" y="3188137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600" dirty="0">
              <a:latin typeface="Bahnschrift Light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99141" y="320123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Űrlap validáció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881003" y="4153257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996375" y="4258032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600" dirty="0">
              <a:latin typeface="Bahnschrift Light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699141" y="427112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Űrlap kezelés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881063" y="5212557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996375" y="5327928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600" dirty="0">
              <a:latin typeface="Bahnschrift Light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699141" y="5341025"/>
            <a:ext cx="350139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Adatküldés</a:t>
            </a:r>
            <a:r>
              <a:rPr lang="en-US" sz="2200" b="1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backendnek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81063" y="6271857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4" name="Text 11"/>
          <p:cNvSpPr/>
          <p:nvPr/>
        </p:nvSpPr>
        <p:spPr>
          <a:xfrm>
            <a:off x="996375" y="6397823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600" dirty="0">
              <a:latin typeface="Bahnschrift Light" panose="020B05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699141" y="641092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  <a:ea typeface="Comfortaa Bold" pitchFamily="34" charset="-122"/>
                <a:cs typeface="Comfortaa Bold" pitchFamily="34" charset="-120"/>
              </a:rPr>
              <a:t>Hibakezelés</a:t>
            </a:r>
            <a:endParaRPr lang="en-US" sz="2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7" name="image10.png">
            <a:extLst>
              <a:ext uri="{FF2B5EF4-FFF2-40B4-BE49-F238E27FC236}">
                <a16:creationId xmlns:a16="http://schemas.microsoft.com/office/drawing/2014/main" id="{60BF92A0-339D-4482-BC33-CCF806C73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026965" y="1628703"/>
            <a:ext cx="7198343" cy="59190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-tém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-tém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-tém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-tém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469</Words>
  <Application>Microsoft Office PowerPoint</Application>
  <PresentationFormat>Egyéni</PresentationFormat>
  <Paragraphs>147</Paragraphs>
  <Slides>21</Slides>
  <Notes>20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30" baseType="lpstr">
      <vt:lpstr>Bahnschrift Light SemiCondensed</vt:lpstr>
      <vt:lpstr>Comfortaa Bold</vt:lpstr>
      <vt:lpstr>Calibri</vt:lpstr>
      <vt:lpstr>Raleway Medium</vt:lpstr>
      <vt:lpstr>Arial</vt:lpstr>
      <vt:lpstr>Bahnschrift SemiBold</vt:lpstr>
      <vt:lpstr>Bahnschrift Light</vt:lpstr>
      <vt:lpstr>Calibri Light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Doczikft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Silver edzoterem</dc:title>
  <dc:subject>Projektmunka</dc:subject>
  <dc:creator>Bruder Milán; Dóczi Milán; Helembai Ádám</dc:creator>
  <cp:lastModifiedBy>bruder.milan</cp:lastModifiedBy>
  <cp:revision>13</cp:revision>
  <dcterms:created xsi:type="dcterms:W3CDTF">2025-04-29T07:23:54Z</dcterms:created>
  <dcterms:modified xsi:type="dcterms:W3CDTF">2025-04-29T09:01:28Z</dcterms:modified>
</cp:coreProperties>
</file>